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60" r:id="rId2"/>
    <p:sldId id="324" r:id="rId3"/>
    <p:sldId id="266" r:id="rId4"/>
    <p:sldId id="319" r:id="rId5"/>
    <p:sldId id="330" r:id="rId6"/>
    <p:sldId id="320" r:id="rId7"/>
    <p:sldId id="331" r:id="rId8"/>
    <p:sldId id="321" r:id="rId9"/>
    <p:sldId id="322" r:id="rId10"/>
    <p:sldId id="332" r:id="rId11"/>
    <p:sldId id="329" r:id="rId12"/>
    <p:sldId id="316" r:id="rId13"/>
    <p:sldId id="317" r:id="rId14"/>
    <p:sldId id="325" r:id="rId15"/>
    <p:sldId id="326" r:id="rId16"/>
    <p:sldId id="327" r:id="rId17"/>
    <p:sldId id="328" r:id="rId18"/>
    <p:sldId id="314" r:id="rId19"/>
    <p:sldId id="304" r:id="rId20"/>
    <p:sldId id="259" r:id="rId2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83639" autoAdjust="0"/>
  </p:normalViewPr>
  <p:slideViewPr>
    <p:cSldViewPr>
      <p:cViewPr varScale="1">
        <p:scale>
          <a:sx n="130" d="100"/>
          <a:sy n="130" d="100"/>
        </p:scale>
        <p:origin x="-1074" y="-90"/>
      </p:cViewPr>
      <p:guideLst>
        <p:guide orient="horz" pos="1620"/>
        <p:guide pos="2880"/>
      </p:guideLst>
    </p:cSldViewPr>
  </p:slideViewPr>
  <p:outlineViewPr>
    <p:cViewPr>
      <p:scale>
        <a:sx n="33" d="100"/>
        <a:sy n="33" d="100"/>
      </p:scale>
      <p:origin x="0" y="2107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3B0CD5-1CDC-4CA5-8868-9B9A895C601E}" type="datetimeFigureOut">
              <a:rPr lang="en-GB" smtClean="0"/>
              <a:t>05/09/2016</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F99799-C15A-4934-A6E0-02AC993C9B74}" type="slidenum">
              <a:rPr lang="en-GB" smtClean="0"/>
              <a:t>‹#›</a:t>
            </a:fld>
            <a:endParaRPr lang="en-GB"/>
          </a:p>
        </p:txBody>
      </p:sp>
    </p:spTree>
    <p:extLst>
      <p:ext uri="{BB962C8B-B14F-4D97-AF65-F5344CB8AC3E}">
        <p14:creationId xmlns:p14="http://schemas.microsoft.com/office/powerpoint/2010/main" val="95276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legislation.gov.uk/ukpga/1998/29/content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en.wikipedia.org/wiki/File_format" TargetMode="External"/><Relationship Id="rId4" Type="http://schemas.openxmlformats.org/officeDocument/2006/relationships/hyperlink" Target="https://www.gov.uk/eu-ee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State that more on these later</a:t>
            </a:r>
          </a:p>
          <a:p>
            <a:endParaRPr lang="en-GB" dirty="0"/>
          </a:p>
        </p:txBody>
      </p:sp>
      <p:sp>
        <p:nvSpPr>
          <p:cNvPr id="4" name="Slide Number Placeholder 3"/>
          <p:cNvSpPr>
            <a:spLocks noGrp="1"/>
          </p:cNvSpPr>
          <p:nvPr>
            <p:ph type="sldNum" sz="quarter" idx="10"/>
          </p:nvPr>
        </p:nvSpPr>
        <p:spPr/>
        <p:txBody>
          <a:bodyPr/>
          <a:lstStyle/>
          <a:p>
            <a:fld id="{D6F99799-C15A-4934-A6E0-02AC993C9B74}" type="slidenum">
              <a:rPr lang="en-GB" smtClean="0"/>
              <a:t>8</a:t>
            </a:fld>
            <a:endParaRPr lang="en-GB"/>
          </a:p>
        </p:txBody>
      </p:sp>
    </p:spTree>
    <p:extLst>
      <p:ext uri="{BB962C8B-B14F-4D97-AF65-F5344CB8AC3E}">
        <p14:creationId xmlns:p14="http://schemas.microsoft.com/office/powerpoint/2010/main" val="364076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Expand and elaborate</a:t>
            </a:r>
          </a:p>
          <a:p>
            <a:endParaRPr lang="en-GB" dirty="0"/>
          </a:p>
        </p:txBody>
      </p:sp>
      <p:sp>
        <p:nvSpPr>
          <p:cNvPr id="4" name="Slide Number Placeholder 3"/>
          <p:cNvSpPr>
            <a:spLocks noGrp="1"/>
          </p:cNvSpPr>
          <p:nvPr>
            <p:ph type="sldNum" sz="quarter" idx="10"/>
          </p:nvPr>
        </p:nvSpPr>
        <p:spPr/>
        <p:txBody>
          <a:bodyPr/>
          <a:lstStyle/>
          <a:p>
            <a:fld id="{D6F99799-C15A-4934-A6E0-02AC993C9B74}" type="slidenum">
              <a:rPr lang="en-GB" smtClean="0"/>
              <a:t>9</a:t>
            </a:fld>
            <a:endParaRPr lang="en-GB"/>
          </a:p>
        </p:txBody>
      </p:sp>
    </p:spTree>
    <p:extLst>
      <p:ext uri="{BB962C8B-B14F-4D97-AF65-F5344CB8AC3E}">
        <p14:creationId xmlns:p14="http://schemas.microsoft.com/office/powerpoint/2010/main" val="203271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Go through and write your own plan.</a:t>
            </a:r>
            <a:r>
              <a:rPr lang="en-GB" baseline="0" dirty="0" smtClean="0"/>
              <a:t> Discuss in groups/tables what should be in it</a:t>
            </a:r>
            <a:endParaRPr lang="en-GB" dirty="0" smtClean="0"/>
          </a:p>
          <a:p>
            <a:endParaRPr lang="en-GB" dirty="0"/>
          </a:p>
        </p:txBody>
      </p:sp>
      <p:sp>
        <p:nvSpPr>
          <p:cNvPr id="4" name="Slide Number Placeholder 3"/>
          <p:cNvSpPr>
            <a:spLocks noGrp="1"/>
          </p:cNvSpPr>
          <p:nvPr>
            <p:ph type="sldNum" sz="quarter" idx="10"/>
          </p:nvPr>
        </p:nvSpPr>
        <p:spPr/>
        <p:txBody>
          <a:bodyPr/>
          <a:lstStyle/>
          <a:p>
            <a:fld id="{D6F99799-C15A-4934-A6E0-02AC993C9B74}" type="slidenum">
              <a:rPr lang="en-GB" smtClean="0"/>
              <a:t>13</a:t>
            </a:fld>
            <a:endParaRPr lang="en-GB"/>
          </a:p>
        </p:txBody>
      </p:sp>
    </p:spTree>
    <p:extLst>
      <p:ext uri="{BB962C8B-B14F-4D97-AF65-F5344CB8AC3E}">
        <p14:creationId xmlns:p14="http://schemas.microsoft.com/office/powerpoint/2010/main" val="3126263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DPA: “The </a:t>
            </a:r>
            <a:r>
              <a:rPr lang="en-GB" dirty="0" smtClean="0">
                <a:hlinkClick r:id="rId3"/>
              </a:rPr>
              <a:t>Data Protection Act</a:t>
            </a:r>
            <a:r>
              <a:rPr lang="en-GB" dirty="0" smtClean="0"/>
              <a:t> controls how your personal information is used by organisations, businesses or the government. Everyone responsible for using data has to follow strict rules called ‘data protection principles’. They must make sure the information is:</a:t>
            </a:r>
          </a:p>
          <a:p>
            <a:r>
              <a:rPr lang="en-GB" dirty="0" smtClean="0"/>
              <a:t>used fairly and lawfully</a:t>
            </a:r>
          </a:p>
          <a:p>
            <a:r>
              <a:rPr lang="en-GB" dirty="0" smtClean="0"/>
              <a:t>used for limited, specifically stated purposes</a:t>
            </a:r>
          </a:p>
          <a:p>
            <a:r>
              <a:rPr lang="en-GB" dirty="0" smtClean="0"/>
              <a:t>used in a way that is adequate, relevant and not excessive</a:t>
            </a:r>
          </a:p>
          <a:p>
            <a:r>
              <a:rPr lang="en-GB" dirty="0" smtClean="0"/>
              <a:t>accurate</a:t>
            </a:r>
          </a:p>
          <a:p>
            <a:r>
              <a:rPr lang="en-GB" dirty="0" smtClean="0"/>
              <a:t>kept for no longer than is absolutely necessary</a:t>
            </a:r>
          </a:p>
          <a:p>
            <a:r>
              <a:rPr lang="en-GB" dirty="0" smtClean="0"/>
              <a:t>handled according to people’s data protection rights</a:t>
            </a:r>
          </a:p>
          <a:p>
            <a:r>
              <a:rPr lang="en-GB" dirty="0" smtClean="0"/>
              <a:t>kept safe and secure</a:t>
            </a:r>
          </a:p>
          <a:p>
            <a:r>
              <a:rPr lang="en-GB" dirty="0" smtClean="0"/>
              <a:t>not transferred outside the </a:t>
            </a:r>
            <a:r>
              <a:rPr lang="en-GB" dirty="0" smtClean="0">
                <a:hlinkClick r:id="rId4"/>
              </a:rPr>
              <a:t>European Economic Area</a:t>
            </a:r>
            <a:r>
              <a:rPr lang="en-GB" dirty="0" smtClean="0"/>
              <a:t> without adequate protection”</a:t>
            </a:r>
          </a:p>
          <a:p>
            <a:endParaRPr lang="en-GB" dirty="0" smtClean="0"/>
          </a:p>
          <a:p>
            <a:r>
              <a:rPr lang="en-GB" dirty="0" smtClean="0"/>
              <a:t>Sensitive data: “There is stronger legal protection for more sensitive information, such as:</a:t>
            </a:r>
          </a:p>
          <a:p>
            <a:r>
              <a:rPr lang="en-GB" dirty="0" smtClean="0"/>
              <a:t>ethnic background</a:t>
            </a:r>
          </a:p>
          <a:p>
            <a:r>
              <a:rPr lang="en-GB" dirty="0" smtClean="0"/>
              <a:t>political opinions</a:t>
            </a:r>
          </a:p>
          <a:p>
            <a:r>
              <a:rPr lang="en-GB" dirty="0" smtClean="0"/>
              <a:t>religious beliefs</a:t>
            </a:r>
          </a:p>
          <a:p>
            <a:r>
              <a:rPr lang="en-GB" dirty="0" smtClean="0"/>
              <a:t>health</a:t>
            </a:r>
          </a:p>
          <a:p>
            <a:r>
              <a:rPr lang="en-GB" dirty="0" smtClean="0"/>
              <a:t>sexual health</a:t>
            </a:r>
          </a:p>
          <a:p>
            <a:r>
              <a:rPr lang="en-GB" dirty="0" smtClean="0"/>
              <a:t>criminal records”</a:t>
            </a:r>
          </a:p>
          <a:p>
            <a:endParaRPr lang="en-GB" dirty="0" smtClean="0"/>
          </a:p>
          <a:p>
            <a:r>
              <a:rPr lang="en-GB" dirty="0" smtClean="0"/>
              <a:t>TPC: “Third party copyright refers to copyright works created by someone other than yourself.  Examples include text, images and graphs.”</a:t>
            </a:r>
          </a:p>
          <a:p>
            <a:endParaRPr lang="en-GB" dirty="0" smtClean="0"/>
          </a:p>
          <a:p>
            <a:r>
              <a:rPr lang="en-GB" dirty="0" smtClean="0"/>
              <a:t>Embargo period: Period when information</a:t>
            </a:r>
            <a:r>
              <a:rPr lang="en-GB" baseline="0" dirty="0" smtClean="0"/>
              <a:t> about the item is available (usually) but not the item itself.</a:t>
            </a:r>
          </a:p>
          <a:p>
            <a:endParaRPr lang="en-GB" baseline="0" dirty="0" smtClean="0"/>
          </a:p>
          <a:p>
            <a:r>
              <a:rPr lang="en-GB" baseline="0" dirty="0" smtClean="0"/>
              <a:t>CC Licences: Used to licence work and to show what can and can’t be done with it e.g. CC-BY; CC-BY-NC etc.</a:t>
            </a:r>
          </a:p>
          <a:p>
            <a:endParaRPr lang="en-GB" baseline="0" dirty="0" smtClean="0"/>
          </a:p>
          <a:p>
            <a:r>
              <a:rPr lang="en-GB" baseline="0" dirty="0" smtClean="0"/>
              <a:t>Open/Proprietary formats: “</a:t>
            </a:r>
            <a:r>
              <a:rPr lang="en-GB" dirty="0" smtClean="0"/>
              <a:t>A </a:t>
            </a:r>
            <a:r>
              <a:rPr lang="en-GB" b="1" dirty="0" smtClean="0"/>
              <a:t>proprietary format</a:t>
            </a:r>
            <a:r>
              <a:rPr lang="en-GB" dirty="0" smtClean="0"/>
              <a:t> is a </a:t>
            </a:r>
            <a:r>
              <a:rPr lang="en-GB" dirty="0" smtClean="0">
                <a:hlinkClick r:id="rId5" tooltip="File format"/>
              </a:rPr>
              <a:t>file format</a:t>
            </a:r>
            <a:r>
              <a:rPr lang="en-GB" dirty="0" smtClean="0"/>
              <a:t> of a company, organization, or individual that contains data that is ordered and stored according to a particular encoding-scheme, designed by the company or organization to be secret, such that the decoding and interpretation of this stored data is only easily accomplished with particular software or hardware that the company itself has developed. The specification of the data encoding format is not released</a:t>
            </a:r>
            <a:r>
              <a:rPr lang="en-GB" baseline="0" dirty="0" smtClean="0"/>
              <a:t>”</a:t>
            </a:r>
          </a:p>
          <a:p>
            <a:endParaRPr lang="en-GB" baseline="0" dirty="0" smtClean="0"/>
          </a:p>
          <a:p>
            <a:r>
              <a:rPr lang="en-GB" baseline="0" dirty="0" smtClean="0"/>
              <a:t>Data Preservation: “</a:t>
            </a:r>
            <a:r>
              <a:rPr lang="en-GB" sz="1200" b="0" i="0" kern="1200" dirty="0" smtClean="0">
                <a:solidFill>
                  <a:schemeClr val="tx1"/>
                </a:solidFill>
                <a:latin typeface="+mn-lt"/>
                <a:ea typeface="+mn-ea"/>
                <a:cs typeface="+mn-cs"/>
              </a:rPr>
              <a:t>Data preservation, or more specifically, </a:t>
            </a:r>
            <a:r>
              <a:rPr lang="en-GB" sz="1200" b="0" i="1" kern="1200" dirty="0" smtClean="0">
                <a:solidFill>
                  <a:schemeClr val="tx1"/>
                </a:solidFill>
                <a:latin typeface="+mn-lt"/>
                <a:ea typeface="+mn-ea"/>
                <a:cs typeface="+mn-cs"/>
              </a:rPr>
              <a:t>digital data</a:t>
            </a:r>
            <a:r>
              <a:rPr lang="en-GB" sz="1200" b="0" i="0" kern="1200" dirty="0" smtClean="0">
                <a:solidFill>
                  <a:schemeClr val="tx1"/>
                </a:solidFill>
                <a:latin typeface="+mn-lt"/>
                <a:ea typeface="+mn-ea"/>
                <a:cs typeface="+mn-cs"/>
              </a:rPr>
              <a:t> preservation, refers to the series of managed activities necessary to ensure continued access to digital materials for as long as necessary. This broad definition of data preservation refers to all of the actions required to maintain access to digital materials beyond the limits of media failure or technological change. </a:t>
            </a:r>
            <a:r>
              <a:rPr lang="en-GB" sz="1200" b="0" i="1" kern="1200" dirty="0" smtClean="0">
                <a:solidFill>
                  <a:schemeClr val="tx1"/>
                </a:solidFill>
                <a:latin typeface="+mn-lt"/>
                <a:ea typeface="+mn-ea"/>
                <a:cs typeface="+mn-cs"/>
              </a:rPr>
              <a:t>Long-term preservation</a:t>
            </a:r>
            <a:r>
              <a:rPr lang="en-GB" sz="1200" b="0" i="0" kern="1200" dirty="0" smtClean="0">
                <a:solidFill>
                  <a:schemeClr val="tx1"/>
                </a:solidFill>
                <a:latin typeface="+mn-lt"/>
                <a:ea typeface="+mn-ea"/>
                <a:cs typeface="+mn-cs"/>
              </a:rPr>
              <a:t> can be defined as the ability to provide continued access to digital materials, or at least to the information contained in them, indefinitely.</a:t>
            </a:r>
            <a:r>
              <a:rPr lang="en-GB" baseline="0" dirty="0" smtClean="0"/>
              <a:t>” http://ifdo.org/wordpress/preservation/</a:t>
            </a:r>
          </a:p>
          <a:p>
            <a:endParaRPr lang="en-GB" baseline="0" dirty="0" smtClean="0"/>
          </a:p>
          <a:p>
            <a:r>
              <a:rPr lang="en-GB" baseline="0" dirty="0" smtClean="0"/>
              <a:t>Data Sustainability: Data is still useable and operates in the same way as when it was created e.g. Interactive website</a:t>
            </a:r>
          </a:p>
          <a:p>
            <a:endParaRPr lang="en-GB" baseline="0" dirty="0" smtClean="0"/>
          </a:p>
          <a:p>
            <a:r>
              <a:rPr lang="en-GB" baseline="0" dirty="0" smtClean="0"/>
              <a:t>Data access statement: outlines to a reader where and under what conditions the underlying research data is made available/accessible.</a:t>
            </a:r>
          </a:p>
          <a:p>
            <a:endParaRPr lang="en-GB" baseline="0" dirty="0" smtClean="0"/>
          </a:p>
          <a:p>
            <a:r>
              <a:rPr lang="en-GB" baseline="0" dirty="0" smtClean="0"/>
              <a:t>Data Archiving / Data Publishing – data is deposited in a repository or archive and made accessible to a wider audience. </a:t>
            </a:r>
            <a:r>
              <a:rPr lang="en-GB" baseline="0" smtClean="0"/>
              <a:t>It doesn’t have to be openly available.</a:t>
            </a:r>
            <a:endParaRPr lang="en-GB" smtClean="0"/>
          </a:p>
          <a:p>
            <a:endParaRPr lang="en-GB"/>
          </a:p>
        </p:txBody>
      </p:sp>
      <p:sp>
        <p:nvSpPr>
          <p:cNvPr id="4" name="Slide Number Placeholder 3"/>
          <p:cNvSpPr>
            <a:spLocks noGrp="1"/>
          </p:cNvSpPr>
          <p:nvPr>
            <p:ph type="sldNum" sz="quarter" idx="10"/>
          </p:nvPr>
        </p:nvSpPr>
        <p:spPr/>
        <p:txBody>
          <a:bodyPr/>
          <a:lstStyle/>
          <a:p>
            <a:fld id="{D6F99799-C15A-4934-A6E0-02AC993C9B74}" type="slidenum">
              <a:rPr lang="en-GB" smtClean="0"/>
              <a:t>15</a:t>
            </a:fld>
            <a:endParaRPr lang="en-GB"/>
          </a:p>
        </p:txBody>
      </p:sp>
    </p:spTree>
    <p:extLst>
      <p:ext uri="{BB962C8B-B14F-4D97-AF65-F5344CB8AC3E}">
        <p14:creationId xmlns:p14="http://schemas.microsoft.com/office/powerpoint/2010/main" val="3963407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63888" y="123478"/>
            <a:ext cx="5472608" cy="648072"/>
          </a:xfrm>
        </p:spPr>
        <p:txBody>
          <a:bodyPr>
            <a:noAutofit/>
          </a:bodyPr>
          <a:lstStyle>
            <a:lvl1pPr algn="ctr">
              <a:defRPr sz="3000">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3563888" y="826418"/>
            <a:ext cx="5472608" cy="449188"/>
          </a:xfrm>
        </p:spPr>
        <p:txBody>
          <a:bodyPr>
            <a:normAutofit/>
          </a:bodyPr>
          <a:lstStyle>
            <a:lvl1pPr marL="0" indent="0" algn="ctr">
              <a:buNone/>
              <a:defRPr sz="200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fld id="{BDC91E08-53F6-4B30-8521-A8FFEF1ADBB8}" type="datetimeFigureOut">
              <a:rPr lang="en-GB" smtClean="0"/>
              <a:t>05/09/2016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330618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63888" y="123478"/>
            <a:ext cx="5472608" cy="648072"/>
          </a:xfrm>
        </p:spPr>
        <p:txBody>
          <a:bodyPr>
            <a:noAutofit/>
          </a:bodyPr>
          <a:lstStyle>
            <a:lvl1pPr algn="ctr">
              <a:defRPr sz="3000">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3563888" y="826418"/>
            <a:ext cx="5472608" cy="449188"/>
          </a:xfrm>
        </p:spPr>
        <p:txBody>
          <a:bodyPr>
            <a:normAutofit/>
          </a:bodyPr>
          <a:lstStyle>
            <a:lvl1pPr marL="0" indent="0" algn="ctr">
              <a:buNone/>
              <a:defRPr sz="200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fld id="{BDC91E08-53F6-4B30-8521-A8FFEF1ADBB8}" type="datetimeFigureOut">
              <a:rPr lang="en-GB" smtClean="0"/>
              <a:t>05/09/2016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821642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63888" y="123478"/>
            <a:ext cx="5472608" cy="648072"/>
          </a:xfrm>
        </p:spPr>
        <p:txBody>
          <a:bodyPr>
            <a:noAutofit/>
          </a:bodyPr>
          <a:lstStyle>
            <a:lvl1pPr algn="ctr">
              <a:defRPr sz="3000">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3563888" y="826418"/>
            <a:ext cx="5472608" cy="449188"/>
          </a:xfrm>
        </p:spPr>
        <p:txBody>
          <a:bodyPr>
            <a:normAutofit/>
          </a:bodyPr>
          <a:lstStyle>
            <a:lvl1pPr marL="0" indent="0" algn="ctr">
              <a:buNone/>
              <a:defRPr sz="200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fld id="{BDC91E08-53F6-4B30-8521-A8FFEF1ADBB8}" type="datetimeFigureOut">
              <a:rPr lang="en-GB" smtClean="0"/>
              <a:t>05/09/2016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1645396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GB"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BDC91E08-53F6-4B30-8521-A8FFEF1ADBB8}" type="datetimeFigureOut">
              <a:rPr lang="en-GB" smtClean="0"/>
              <a:t>05/09/2016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2748837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558306"/>
            <a:ext cx="7772400" cy="1021556"/>
          </a:xfrm>
        </p:spPr>
        <p:txBody>
          <a:bodyPr anchor="t">
            <a:noAutofit/>
          </a:bodyPr>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722313" y="127560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C91E08-53F6-4B30-8521-A8FFEF1ADBB8}" type="datetimeFigureOut">
              <a:rPr lang="en-GB" smtClean="0"/>
              <a:t>05/09/2016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190428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GB" dirty="0"/>
          </a:p>
        </p:txBody>
      </p:sp>
      <p:sp>
        <p:nvSpPr>
          <p:cNvPr id="3" name="Content Placeholder 2"/>
          <p:cNvSpPr>
            <a:spLocks noGrp="1"/>
          </p:cNvSpPr>
          <p:nvPr>
            <p:ph sz="half" idx="1"/>
          </p:nvPr>
        </p:nvSpPr>
        <p:spPr>
          <a:xfrm>
            <a:off x="457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Date Placeholder 4"/>
          <p:cNvSpPr>
            <a:spLocks noGrp="1"/>
          </p:cNvSpPr>
          <p:nvPr>
            <p:ph type="dt" sz="half" idx="10"/>
          </p:nvPr>
        </p:nvSpPr>
        <p:spPr/>
        <p:txBody>
          <a:bodyPr/>
          <a:lstStyle/>
          <a:p>
            <a:fld id="{BDC91E08-53F6-4B30-8521-A8FFEF1ADBB8}" type="datetimeFigureOut">
              <a:rPr lang="en-GB" smtClean="0"/>
              <a:t>05/09/2016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4225367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457200" y="1200151"/>
            <a:ext cx="5482952" cy="3171799"/>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6084168" y="1203598"/>
            <a:ext cx="2602632" cy="2736304"/>
          </a:xfrm>
        </p:spPr>
        <p:txBody>
          <a:bodyPr>
            <a:normAutofit/>
          </a:bodyPr>
          <a:lstStyle>
            <a:lvl1pPr marL="0" indent="0">
              <a:buNone/>
              <a:defRPr sz="16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GB" dirty="0"/>
          </a:p>
        </p:txBody>
      </p:sp>
      <p:sp>
        <p:nvSpPr>
          <p:cNvPr id="5" name="Date Placeholder 4"/>
          <p:cNvSpPr>
            <a:spLocks noGrp="1"/>
          </p:cNvSpPr>
          <p:nvPr>
            <p:ph type="dt" sz="half" idx="10"/>
          </p:nvPr>
        </p:nvSpPr>
        <p:spPr/>
        <p:txBody>
          <a:bodyPr/>
          <a:lstStyle/>
          <a:p>
            <a:fld id="{BDC91E08-53F6-4B30-8521-A8FFEF1ADBB8}" type="datetimeFigureOut">
              <a:rPr lang="en-GB" smtClean="0"/>
              <a:t>05/09/2016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395245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91E08-53F6-4B30-8521-A8FFEF1ADBB8}" type="datetimeFigureOut">
              <a:rPr lang="en-GB" smtClean="0"/>
              <a:t>05/09/2016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1605555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520" y="3600450"/>
            <a:ext cx="7027168" cy="425054"/>
          </a:xfrm>
        </p:spPr>
        <p:txBody>
          <a:bodyPr anchor="b"/>
          <a:lstStyle>
            <a:lvl1pPr algn="l">
              <a:defRPr sz="2000" b="1"/>
            </a:lvl1pPr>
          </a:lstStyle>
          <a:p>
            <a:r>
              <a:rPr lang="en-US" dirty="0" smtClean="0"/>
              <a:t>Click to edit Master title style</a:t>
            </a:r>
            <a:endParaRPr lang="en-GB" dirty="0"/>
          </a:p>
        </p:txBody>
      </p:sp>
      <p:sp>
        <p:nvSpPr>
          <p:cNvPr id="3" name="Picture Placeholder 2"/>
          <p:cNvSpPr>
            <a:spLocks noGrp="1"/>
          </p:cNvSpPr>
          <p:nvPr>
            <p:ph type="pic" idx="1"/>
          </p:nvPr>
        </p:nvSpPr>
        <p:spPr>
          <a:xfrm>
            <a:off x="251520" y="195486"/>
            <a:ext cx="8640960" cy="335019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251520" y="4025503"/>
            <a:ext cx="8640960" cy="2744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BDC91E08-53F6-4B30-8521-A8FFEF1ADBB8}" type="datetimeFigureOut">
              <a:rPr lang="en-GB" smtClean="0"/>
              <a:t>05/09/2016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1565477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200151"/>
            <a:ext cx="8229600" cy="31717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DC91E08-53F6-4B30-8521-A8FFEF1ADBB8}" type="datetimeFigureOut">
              <a:rPr lang="en-GB" smtClean="0"/>
              <a:t>05/09/2016</a:t>
            </a:fld>
            <a:endParaRPr lang="en-GB"/>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097383A-60EC-4720-B4F7-3F8B7072D89A}" type="slidenum">
              <a:rPr lang="en-GB" smtClean="0"/>
              <a:t>‹#›</a:t>
            </a:fld>
            <a:endParaRPr lang="en-GB"/>
          </a:p>
        </p:txBody>
      </p:sp>
    </p:spTree>
    <p:extLst>
      <p:ext uri="{BB962C8B-B14F-4D97-AF65-F5344CB8AC3E}">
        <p14:creationId xmlns:p14="http://schemas.microsoft.com/office/powerpoint/2010/main" val="3001507073"/>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4" r:id="rId3"/>
    <p:sldLayoutId id="2147483662" r:id="rId4"/>
    <p:sldLayoutId id="2147483663" r:id="rId5"/>
    <p:sldLayoutId id="2147483664" r:id="rId6"/>
    <p:sldLayoutId id="2147483672" r:id="rId7"/>
    <p:sldLayoutId id="2147483667" r:id="rId8"/>
    <p:sldLayoutId id="2147483669" r:id="rId9"/>
  </p:sldLayoutIdLst>
  <p:txStyles>
    <p:titleStyle>
      <a:lvl1pPr algn="l" defTabSz="914400" rtl="0" eaLnBrk="1" latinLnBrk="0" hangingPunct="1">
        <a:spcBef>
          <a:spcPct val="0"/>
        </a:spcBef>
        <a:buNone/>
        <a:defRPr sz="3200" b="1" kern="1200">
          <a:solidFill>
            <a:srgbClr val="330066"/>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mp.cdlib.org/" TargetMode="External"/><Relationship Id="rId7" Type="http://schemas.openxmlformats.org/officeDocument/2006/relationships/hyperlink" Target="http://www.dcc.ac.uk/resources/data-management-plans/checklist" TargetMode="External"/><Relationship Id="rId2" Type="http://schemas.openxmlformats.org/officeDocument/2006/relationships/hyperlink" Target="https://dmponline.dcc.ac.uk/" TargetMode="External"/><Relationship Id="rId1" Type="http://schemas.openxmlformats.org/officeDocument/2006/relationships/slideLayout" Target="../slideLayouts/slideLayout4.xml"/><Relationship Id="rId6" Type="http://schemas.openxmlformats.org/officeDocument/2006/relationships/hyperlink" Target="http://www.dcc.ac.uk/drupal/resources/data-management-plans" TargetMode="External"/><Relationship Id="rId5" Type="http://schemas.openxmlformats.org/officeDocument/2006/relationships/hyperlink" Target="https://www.coursera.org/learn/data-management" TargetMode="External"/><Relationship Id="rId4" Type="http://schemas.openxmlformats.org/officeDocument/2006/relationships/hyperlink" Target="http://datalib.edina.ac.uk/mantra/"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journals.plos.org/plosone/s/data-availability" TargetMode="External"/><Relationship Id="rId2" Type="http://schemas.openxmlformats.org/officeDocument/2006/relationships/hyperlink" Target="http://authorservices.taylorandfrancis.com/enhancing-your-article-with-supplemental-material/" TargetMode="External"/><Relationship Id="rId1" Type="http://schemas.openxmlformats.org/officeDocument/2006/relationships/slideLayout" Target="../slideLayouts/slideLayout4.xml"/><Relationship Id="rId6" Type="http://schemas.openxmlformats.org/officeDocument/2006/relationships/hyperlink" Target="http://www.nature.com/authors/policies/availability.html" TargetMode="External"/><Relationship Id="rId5" Type="http://schemas.openxmlformats.org/officeDocument/2006/relationships/hyperlink" Target="http://www.springernature.com/gp/group/data-policy/policy-types" TargetMode="External"/><Relationship Id="rId4" Type="http://schemas.openxmlformats.org/officeDocument/2006/relationships/hyperlink" Target="https://royalsociety.org/journals/ethics-policies/data-sharing-min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esrc.ac.uk/funding/guidance-for-grant-holders/research-data-policy/" TargetMode="External"/><Relationship Id="rId2" Type="http://schemas.openxmlformats.org/officeDocument/2006/relationships/hyperlink" Target="http://www.ahrc.ac.uk/funding/research/researchfundingguide/attachments/technicalplan/" TargetMode="External"/><Relationship Id="rId1" Type="http://schemas.openxmlformats.org/officeDocument/2006/relationships/slideLayout" Target="../slideLayouts/slideLayout4.xml"/><Relationship Id="rId5" Type="http://schemas.openxmlformats.org/officeDocument/2006/relationships/hyperlink" Target="http://ec.europa.eu/research/participants/data/ref/h2020/grants_manual/hi/oa_pilot/h2020-hi-oa-data-mgt_en.pdf" TargetMode="External"/><Relationship Id="rId4" Type="http://schemas.openxmlformats.org/officeDocument/2006/relationships/hyperlink" Target="https://wellcome.ac.uk/funding/managing-grant/policy-data-management-and-sharin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orcid.org/0000-0001-7493-0137" TargetMode="External"/><Relationship Id="rId2" Type="http://schemas.openxmlformats.org/officeDocument/2006/relationships/hyperlink" Target="https://twitter.com/DrGarethCole"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video" Target="https://www.youtube.com/embed/YQNadL5t8h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Data Management as Part of a Research Workflow</a:t>
            </a:r>
          </a:p>
        </p:txBody>
      </p:sp>
      <p:sp>
        <p:nvSpPr>
          <p:cNvPr id="5" name="Subtitle 4"/>
          <p:cNvSpPr>
            <a:spLocks noGrp="1"/>
          </p:cNvSpPr>
          <p:nvPr>
            <p:ph type="subTitle" idx="1"/>
          </p:nvPr>
        </p:nvSpPr>
        <p:spPr/>
        <p:txBody>
          <a:bodyPr/>
          <a:lstStyle/>
          <a:p>
            <a:r>
              <a:rPr lang="en-GB" dirty="0" smtClean="0"/>
              <a:t>Gareth Cole, Loughborough University</a:t>
            </a:r>
            <a:endParaRPr lang="en-GB" dirty="0"/>
          </a:p>
        </p:txBody>
      </p:sp>
    </p:spTree>
    <p:extLst>
      <p:ext uri="{BB962C8B-B14F-4D97-AF65-F5344CB8AC3E}">
        <p14:creationId xmlns:p14="http://schemas.microsoft.com/office/powerpoint/2010/main" val="30790849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Areas to think about in a </a:t>
            </a:r>
            <a:r>
              <a:rPr lang="en-GB" dirty="0" smtClean="0"/>
              <a:t>plan 2</a:t>
            </a:r>
            <a:endParaRPr lang="en-GB" dirty="0"/>
          </a:p>
        </p:txBody>
      </p:sp>
      <p:sp>
        <p:nvSpPr>
          <p:cNvPr id="3" name="Content Placeholder 2"/>
          <p:cNvSpPr>
            <a:spLocks noGrp="1"/>
          </p:cNvSpPr>
          <p:nvPr>
            <p:ph idx="1"/>
          </p:nvPr>
        </p:nvSpPr>
        <p:spPr/>
        <p:txBody>
          <a:bodyPr/>
          <a:lstStyle/>
          <a:p>
            <a:r>
              <a:rPr lang="en-GB" dirty="0"/>
              <a:t>Version control</a:t>
            </a:r>
          </a:p>
          <a:p>
            <a:r>
              <a:rPr lang="en-GB" dirty="0"/>
              <a:t>Quality control</a:t>
            </a:r>
          </a:p>
          <a:p>
            <a:r>
              <a:rPr lang="en-GB" dirty="0"/>
              <a:t>Collaborative work – sharing during project</a:t>
            </a:r>
          </a:p>
          <a:p>
            <a:r>
              <a:rPr lang="en-GB" dirty="0"/>
              <a:t>Responsibilities</a:t>
            </a:r>
          </a:p>
          <a:p>
            <a:r>
              <a:rPr lang="en-GB" dirty="0"/>
              <a:t>Resources and </a:t>
            </a:r>
            <a:r>
              <a:rPr lang="en-GB" dirty="0" smtClean="0"/>
              <a:t>costs</a:t>
            </a:r>
            <a:endParaRPr lang="en-GB" dirty="0"/>
          </a:p>
        </p:txBody>
      </p:sp>
    </p:spTree>
    <p:extLst>
      <p:ext uri="{BB962C8B-B14F-4D97-AF65-F5344CB8AC3E}">
        <p14:creationId xmlns:p14="http://schemas.microsoft.com/office/powerpoint/2010/main" val="2710851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General hints and tips</a:t>
            </a:r>
            <a:endParaRPr lang="en-GB" dirty="0"/>
          </a:p>
        </p:txBody>
      </p:sp>
      <p:sp>
        <p:nvSpPr>
          <p:cNvPr id="3" name="Content Placeholder 2"/>
          <p:cNvSpPr>
            <a:spLocks noGrp="1"/>
          </p:cNvSpPr>
          <p:nvPr>
            <p:ph idx="1"/>
          </p:nvPr>
        </p:nvSpPr>
        <p:spPr/>
        <p:txBody>
          <a:bodyPr/>
          <a:lstStyle/>
          <a:p>
            <a:r>
              <a:rPr lang="en-GB" dirty="0" smtClean="0"/>
              <a:t>Be realistic</a:t>
            </a:r>
          </a:p>
          <a:p>
            <a:r>
              <a:rPr lang="en-GB" dirty="0" smtClean="0"/>
              <a:t>Cover all the data/information you will collect and create</a:t>
            </a:r>
          </a:p>
          <a:p>
            <a:r>
              <a:rPr lang="en-GB" dirty="0" smtClean="0"/>
              <a:t>Be as specific as possible</a:t>
            </a:r>
          </a:p>
          <a:p>
            <a:r>
              <a:rPr lang="en-GB" dirty="0" smtClean="0"/>
              <a:t>Justify any resources needed</a:t>
            </a:r>
          </a:p>
          <a:p>
            <a:r>
              <a:rPr lang="en-GB" smtClean="0"/>
              <a:t>Don’t overthink it</a:t>
            </a:r>
            <a:endParaRPr lang="en-GB" dirty="0" smtClean="0"/>
          </a:p>
          <a:p>
            <a:endParaRPr lang="en-GB" dirty="0"/>
          </a:p>
        </p:txBody>
      </p:sp>
    </p:spTree>
    <p:extLst>
      <p:ext uri="{BB962C8B-B14F-4D97-AF65-F5344CB8AC3E}">
        <p14:creationId xmlns:p14="http://schemas.microsoft.com/office/powerpoint/2010/main" val="21056597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Tools and support available</a:t>
            </a:r>
            <a:endParaRPr lang="en-GB" dirty="0"/>
          </a:p>
        </p:txBody>
      </p:sp>
      <p:sp>
        <p:nvSpPr>
          <p:cNvPr id="3" name="Content Placeholder 2"/>
          <p:cNvSpPr>
            <a:spLocks noGrp="1"/>
          </p:cNvSpPr>
          <p:nvPr>
            <p:ph idx="1"/>
          </p:nvPr>
        </p:nvSpPr>
        <p:spPr/>
        <p:txBody>
          <a:bodyPr/>
          <a:lstStyle/>
          <a:p>
            <a:r>
              <a:rPr lang="en-GB" dirty="0" err="1" smtClean="0">
                <a:hlinkClick r:id="rId2"/>
              </a:rPr>
              <a:t>DMPonline</a:t>
            </a:r>
            <a:r>
              <a:rPr lang="en-GB" dirty="0" smtClean="0"/>
              <a:t> – UK</a:t>
            </a:r>
          </a:p>
          <a:p>
            <a:r>
              <a:rPr lang="en-GB" dirty="0" err="1" smtClean="0">
                <a:hlinkClick r:id="rId3"/>
              </a:rPr>
              <a:t>DMPtool</a:t>
            </a:r>
            <a:r>
              <a:rPr lang="en-GB" dirty="0" smtClean="0"/>
              <a:t> – US</a:t>
            </a:r>
          </a:p>
          <a:p>
            <a:r>
              <a:rPr lang="en-GB" dirty="0" smtClean="0">
                <a:hlinkClick r:id="rId4"/>
              </a:rPr>
              <a:t>Mantra</a:t>
            </a:r>
            <a:r>
              <a:rPr lang="en-GB" dirty="0" smtClean="0"/>
              <a:t> – University of Edinburgh</a:t>
            </a:r>
          </a:p>
          <a:p>
            <a:r>
              <a:rPr lang="en-GB" dirty="0" smtClean="0">
                <a:hlinkClick r:id="rId5"/>
              </a:rPr>
              <a:t>RDM </a:t>
            </a:r>
            <a:r>
              <a:rPr lang="en-GB" dirty="0" err="1" smtClean="0">
                <a:hlinkClick r:id="rId5"/>
              </a:rPr>
              <a:t>Mooc</a:t>
            </a:r>
            <a:endParaRPr lang="en-GB" dirty="0" smtClean="0"/>
          </a:p>
          <a:p>
            <a:r>
              <a:rPr lang="en-GB" dirty="0" smtClean="0"/>
              <a:t>Local </a:t>
            </a:r>
            <a:r>
              <a:rPr lang="en-GB" dirty="0"/>
              <a:t>i</a:t>
            </a:r>
            <a:r>
              <a:rPr lang="en-GB" dirty="0" smtClean="0"/>
              <a:t>nstitutional support</a:t>
            </a:r>
          </a:p>
          <a:p>
            <a:r>
              <a:rPr lang="en-GB" dirty="0" smtClean="0">
                <a:hlinkClick r:id="rId6"/>
              </a:rPr>
              <a:t>DCC guidance</a:t>
            </a:r>
            <a:endParaRPr lang="en-GB" dirty="0" smtClean="0"/>
          </a:p>
          <a:p>
            <a:r>
              <a:rPr lang="en-GB" dirty="0" smtClean="0"/>
              <a:t>DCC </a:t>
            </a:r>
            <a:r>
              <a:rPr lang="en-GB" dirty="0"/>
              <a:t>DMP checklist - </a:t>
            </a:r>
            <a:r>
              <a:rPr lang="en-GB" dirty="0">
                <a:hlinkClick r:id="rId7"/>
              </a:rPr>
              <a:t>http://</a:t>
            </a:r>
            <a:r>
              <a:rPr lang="en-GB" dirty="0" smtClean="0">
                <a:hlinkClick r:id="rId7"/>
              </a:rPr>
              <a:t>www.dcc.ac.uk/resources/data-management-plans/checklist</a:t>
            </a:r>
            <a:endParaRPr lang="en-GB" dirty="0" smtClean="0"/>
          </a:p>
        </p:txBody>
      </p:sp>
    </p:spTree>
    <p:extLst>
      <p:ext uri="{BB962C8B-B14F-4D97-AF65-F5344CB8AC3E}">
        <p14:creationId xmlns:p14="http://schemas.microsoft.com/office/powerpoint/2010/main" val="4039855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Write your own DMP</a:t>
            </a:r>
            <a:endParaRPr lang="en-GB" dirty="0"/>
          </a:p>
        </p:txBody>
      </p:sp>
      <p:sp>
        <p:nvSpPr>
          <p:cNvPr id="3" name="Content Placeholder 2"/>
          <p:cNvSpPr>
            <a:spLocks noGrp="1"/>
          </p:cNvSpPr>
          <p:nvPr>
            <p:ph idx="1"/>
          </p:nvPr>
        </p:nvSpPr>
        <p:spPr/>
        <p:txBody>
          <a:bodyPr/>
          <a:lstStyle/>
          <a:p>
            <a:r>
              <a:rPr lang="en-GB" dirty="0" smtClean="0"/>
              <a:t>Use </a:t>
            </a:r>
            <a:r>
              <a:rPr lang="en-GB" dirty="0" err="1" smtClean="0"/>
              <a:t>DMPonline</a:t>
            </a:r>
            <a:r>
              <a:rPr lang="en-GB" dirty="0" smtClean="0"/>
              <a:t> (if you have access to a laptop) to write your own DMP</a:t>
            </a:r>
          </a:p>
          <a:p>
            <a:r>
              <a:rPr lang="en-GB" dirty="0" smtClean="0"/>
              <a:t>What are the important areas for you?</a:t>
            </a:r>
          </a:p>
        </p:txBody>
      </p:sp>
    </p:spTree>
    <p:extLst>
      <p:ext uri="{BB962C8B-B14F-4D97-AF65-F5344CB8AC3E}">
        <p14:creationId xmlns:p14="http://schemas.microsoft.com/office/powerpoint/2010/main" val="565443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2600" dirty="0"/>
              <a:t>Knowing the Vocabulary – Data Management &amp; Grant </a:t>
            </a:r>
            <a:r>
              <a:rPr lang="en-GB" sz="2600" dirty="0" smtClean="0"/>
              <a:t>Capture</a:t>
            </a:r>
            <a:endParaRPr lang="en-GB" sz="2600" dirty="0"/>
          </a:p>
        </p:txBody>
      </p:sp>
      <p:sp>
        <p:nvSpPr>
          <p:cNvPr id="5" name="Subtitle 4"/>
          <p:cNvSpPr>
            <a:spLocks noGrp="1"/>
          </p:cNvSpPr>
          <p:nvPr>
            <p:ph type="subTitle" idx="1"/>
          </p:nvPr>
        </p:nvSpPr>
        <p:spPr/>
        <p:txBody>
          <a:bodyPr/>
          <a:lstStyle/>
          <a:p>
            <a:r>
              <a:rPr lang="en-GB" dirty="0" smtClean="0"/>
              <a:t>Gareth Cole, Loughborough University</a:t>
            </a:r>
            <a:endParaRPr lang="en-GB" dirty="0"/>
          </a:p>
        </p:txBody>
      </p:sp>
    </p:spTree>
    <p:extLst>
      <p:ext uri="{BB962C8B-B14F-4D97-AF65-F5344CB8AC3E}">
        <p14:creationId xmlns:p14="http://schemas.microsoft.com/office/powerpoint/2010/main" val="1839191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Define the followings terms and phrases</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Data Protection Act</a:t>
            </a:r>
          </a:p>
          <a:p>
            <a:r>
              <a:rPr lang="en-GB" dirty="0" smtClean="0"/>
              <a:t>Sensitive data</a:t>
            </a:r>
          </a:p>
          <a:p>
            <a:r>
              <a:rPr lang="en-GB" dirty="0" smtClean="0"/>
              <a:t>Third Party Copyright</a:t>
            </a:r>
          </a:p>
          <a:p>
            <a:r>
              <a:rPr lang="en-GB" dirty="0" smtClean="0"/>
              <a:t>Embargo period</a:t>
            </a:r>
          </a:p>
          <a:p>
            <a:r>
              <a:rPr lang="en-GB" dirty="0" smtClean="0"/>
              <a:t>Creative Commons Licences</a:t>
            </a:r>
          </a:p>
          <a:p>
            <a:r>
              <a:rPr lang="en-GB" dirty="0" smtClean="0"/>
              <a:t>Open/proprietary formats</a:t>
            </a:r>
          </a:p>
          <a:p>
            <a:r>
              <a:rPr lang="en-GB" dirty="0" smtClean="0"/>
              <a:t>Data preservation</a:t>
            </a:r>
          </a:p>
          <a:p>
            <a:r>
              <a:rPr lang="en-GB" dirty="0" smtClean="0"/>
              <a:t>Data sustainability</a:t>
            </a:r>
          </a:p>
          <a:p>
            <a:r>
              <a:rPr lang="en-GB" dirty="0" smtClean="0"/>
              <a:t>Data access statement / statement on access to the underlying research materials</a:t>
            </a:r>
          </a:p>
          <a:p>
            <a:r>
              <a:rPr lang="en-GB" dirty="0" smtClean="0"/>
              <a:t>Data Archiving / data publishing</a:t>
            </a:r>
            <a:endParaRPr lang="en-GB" dirty="0"/>
          </a:p>
        </p:txBody>
      </p:sp>
    </p:spTree>
    <p:extLst>
      <p:ext uri="{BB962C8B-B14F-4D97-AF65-F5344CB8AC3E}">
        <p14:creationId xmlns:p14="http://schemas.microsoft.com/office/powerpoint/2010/main" val="2476887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Funder requirements</a:t>
            </a:r>
            <a:endParaRPr lang="en-GB" dirty="0"/>
          </a:p>
        </p:txBody>
      </p:sp>
      <p:sp>
        <p:nvSpPr>
          <p:cNvPr id="3" name="Content Placeholder 2"/>
          <p:cNvSpPr>
            <a:spLocks noGrp="1"/>
          </p:cNvSpPr>
          <p:nvPr>
            <p:ph idx="1"/>
          </p:nvPr>
        </p:nvSpPr>
        <p:spPr/>
        <p:txBody>
          <a:bodyPr/>
          <a:lstStyle/>
          <a:p>
            <a:r>
              <a:rPr lang="en-GB" dirty="0" smtClean="0"/>
              <a:t>Exercise on can you find your funder requirements and do you know what they mean!</a:t>
            </a:r>
          </a:p>
          <a:p>
            <a:pPr lvl="1"/>
            <a:r>
              <a:rPr lang="en-GB" dirty="0" smtClean="0"/>
              <a:t>AHRC</a:t>
            </a:r>
          </a:p>
          <a:p>
            <a:pPr lvl="1"/>
            <a:r>
              <a:rPr lang="en-GB" dirty="0" smtClean="0"/>
              <a:t>ESRC</a:t>
            </a:r>
          </a:p>
          <a:p>
            <a:pPr lvl="1"/>
            <a:r>
              <a:rPr lang="en-GB" dirty="0" smtClean="0"/>
              <a:t>H2020</a:t>
            </a:r>
          </a:p>
          <a:p>
            <a:pPr lvl="1"/>
            <a:r>
              <a:rPr lang="en-GB" dirty="0" err="1" smtClean="0"/>
              <a:t>Wellcome</a:t>
            </a:r>
            <a:r>
              <a:rPr lang="en-GB" dirty="0" smtClean="0"/>
              <a:t> Trust</a:t>
            </a:r>
          </a:p>
          <a:p>
            <a:pPr lvl="1"/>
            <a:r>
              <a:rPr lang="en-GB" dirty="0" smtClean="0"/>
              <a:t>British Academy</a:t>
            </a:r>
            <a:endParaRPr lang="en-GB" dirty="0"/>
          </a:p>
        </p:txBody>
      </p:sp>
    </p:spTree>
    <p:extLst>
      <p:ext uri="{BB962C8B-B14F-4D97-AF65-F5344CB8AC3E}">
        <p14:creationId xmlns:p14="http://schemas.microsoft.com/office/powerpoint/2010/main" val="3960240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Main UK funder requirements</a:t>
            </a:r>
            <a:endParaRPr lang="en-GB" dirty="0"/>
          </a:p>
        </p:txBody>
      </p:sp>
      <p:sp>
        <p:nvSpPr>
          <p:cNvPr id="3" name="Content Placeholder 2"/>
          <p:cNvSpPr>
            <a:spLocks noGrp="1"/>
          </p:cNvSpPr>
          <p:nvPr>
            <p:ph idx="1"/>
          </p:nvPr>
        </p:nvSpPr>
        <p:spPr/>
        <p:txBody>
          <a:bodyPr/>
          <a:lstStyle/>
          <a:p>
            <a:r>
              <a:rPr lang="en-GB" dirty="0" smtClean="0"/>
              <a:t>Data should be as open and as accessible as possible</a:t>
            </a:r>
          </a:p>
          <a:p>
            <a:r>
              <a:rPr lang="en-GB" dirty="0" smtClean="0"/>
              <a:t>Legal, ethical, commercial exceptions allowed</a:t>
            </a:r>
          </a:p>
          <a:p>
            <a:pPr lvl="1"/>
            <a:r>
              <a:rPr lang="en-GB" dirty="0" smtClean="0"/>
              <a:t>E.g. breaching the privacy of your participants; breaching an agreement with a commercial partner; Patents</a:t>
            </a:r>
          </a:p>
          <a:p>
            <a:r>
              <a:rPr lang="en-GB" dirty="0" smtClean="0"/>
              <a:t>Data should be preserved and sustained for a set (depends on funder…) number of years</a:t>
            </a:r>
          </a:p>
          <a:p>
            <a:r>
              <a:rPr lang="en-GB" dirty="0" smtClean="0"/>
              <a:t>Data should be made available with a Persistent Unique Identifier (e.g. DOI) where possible</a:t>
            </a:r>
          </a:p>
        </p:txBody>
      </p:sp>
    </p:spTree>
    <p:extLst>
      <p:ext uri="{BB962C8B-B14F-4D97-AF65-F5344CB8AC3E}">
        <p14:creationId xmlns:p14="http://schemas.microsoft.com/office/powerpoint/2010/main" val="26419340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Publisher requirements</a:t>
            </a:r>
            <a:endParaRPr lang="en-GB" dirty="0"/>
          </a:p>
        </p:txBody>
      </p:sp>
      <p:sp>
        <p:nvSpPr>
          <p:cNvPr id="3" name="Content Placeholder 2"/>
          <p:cNvSpPr>
            <a:spLocks noGrp="1"/>
          </p:cNvSpPr>
          <p:nvPr>
            <p:ph idx="1"/>
          </p:nvPr>
        </p:nvSpPr>
        <p:spPr/>
        <p:txBody>
          <a:bodyPr/>
          <a:lstStyle/>
          <a:p>
            <a:r>
              <a:rPr lang="en-GB" dirty="0" smtClean="0"/>
              <a:t>Predominantly STEM publishers but others encourage e.g. </a:t>
            </a:r>
            <a:r>
              <a:rPr lang="en-GB" dirty="0" smtClean="0">
                <a:hlinkClick r:id="rId2"/>
              </a:rPr>
              <a:t>T&amp;F</a:t>
            </a:r>
            <a:endParaRPr lang="en-GB" dirty="0" smtClean="0"/>
          </a:p>
          <a:p>
            <a:r>
              <a:rPr lang="en-GB" dirty="0" smtClean="0">
                <a:hlinkClick r:id="rId3"/>
              </a:rPr>
              <a:t>PLOS</a:t>
            </a:r>
            <a:endParaRPr lang="en-GB" dirty="0" smtClean="0"/>
          </a:p>
          <a:p>
            <a:r>
              <a:rPr lang="en-GB" dirty="0" smtClean="0">
                <a:hlinkClick r:id="rId4"/>
              </a:rPr>
              <a:t>Royal Society</a:t>
            </a:r>
            <a:endParaRPr lang="en-GB" dirty="0" smtClean="0"/>
          </a:p>
          <a:p>
            <a:r>
              <a:rPr lang="en-GB" dirty="0" smtClean="0">
                <a:hlinkClick r:id="rId5"/>
              </a:rPr>
              <a:t>Springer</a:t>
            </a:r>
            <a:endParaRPr lang="en-GB" dirty="0" smtClean="0"/>
          </a:p>
          <a:p>
            <a:r>
              <a:rPr lang="en-GB" dirty="0" smtClean="0">
                <a:hlinkClick r:id="rId6"/>
              </a:rPr>
              <a:t>Nature Publishing Group</a:t>
            </a:r>
            <a:endParaRPr lang="en-GB" dirty="0"/>
          </a:p>
        </p:txBody>
      </p:sp>
    </p:spTree>
    <p:extLst>
      <p:ext uri="{BB962C8B-B14F-4D97-AF65-F5344CB8AC3E}">
        <p14:creationId xmlns:p14="http://schemas.microsoft.com/office/powerpoint/2010/main" val="19880005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Funder pages with requirements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hlinkClick r:id="rId2"/>
              </a:rPr>
              <a:t>AHRC</a:t>
            </a:r>
            <a:endParaRPr lang="en-GB" dirty="0" smtClean="0"/>
          </a:p>
          <a:p>
            <a:r>
              <a:rPr lang="en-GB" dirty="0" smtClean="0">
                <a:hlinkClick r:id="rId3"/>
              </a:rPr>
              <a:t>ESRC</a:t>
            </a:r>
            <a:endParaRPr lang="en-GB" dirty="0" smtClean="0"/>
          </a:p>
          <a:p>
            <a:r>
              <a:rPr lang="en-GB" dirty="0" err="1" smtClean="0">
                <a:hlinkClick r:id="rId4"/>
              </a:rPr>
              <a:t>Wellcome</a:t>
            </a:r>
            <a:r>
              <a:rPr lang="en-GB" dirty="0" smtClean="0">
                <a:hlinkClick r:id="rId4"/>
              </a:rPr>
              <a:t> Trust</a:t>
            </a:r>
            <a:endParaRPr lang="en-GB" dirty="0" smtClean="0"/>
          </a:p>
          <a:p>
            <a:r>
              <a:rPr lang="en-GB" dirty="0" smtClean="0"/>
              <a:t>British Academy</a:t>
            </a:r>
          </a:p>
          <a:p>
            <a:pPr lvl="1"/>
            <a:r>
              <a:rPr lang="en-GB" dirty="0" smtClean="0"/>
              <a:t>No one policy – sections in grant proposals</a:t>
            </a:r>
          </a:p>
          <a:p>
            <a:r>
              <a:rPr lang="en-GB" dirty="0" smtClean="0">
                <a:hlinkClick r:id="rId5"/>
              </a:rPr>
              <a:t>H2020</a:t>
            </a:r>
            <a:endParaRPr lang="en-GB" dirty="0" smtClean="0"/>
          </a:p>
          <a:p>
            <a:r>
              <a:rPr lang="en-GB" dirty="0" err="1" smtClean="0"/>
              <a:t>Leverhulme</a:t>
            </a:r>
            <a:endParaRPr lang="en-GB" dirty="0" smtClean="0"/>
          </a:p>
          <a:p>
            <a:pPr lvl="1"/>
            <a:r>
              <a:rPr lang="en-GB" dirty="0" smtClean="0"/>
              <a:t>“</a:t>
            </a:r>
            <a:r>
              <a:rPr lang="en-GB" dirty="0"/>
              <a:t>Proposals in which the balance between assembling a data bank or database and the related subsequent research is heavily inclined to the former</a:t>
            </a:r>
            <a:r>
              <a:rPr lang="en-GB" dirty="0" smtClean="0"/>
              <a:t>” are not funded</a:t>
            </a:r>
            <a:endParaRPr lang="en-GB" dirty="0"/>
          </a:p>
        </p:txBody>
      </p:sp>
    </p:spTree>
    <p:extLst>
      <p:ext uri="{BB962C8B-B14F-4D97-AF65-F5344CB8AC3E}">
        <p14:creationId xmlns:p14="http://schemas.microsoft.com/office/powerpoint/2010/main" val="40398554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 am I?</a:t>
            </a:r>
            <a:endParaRPr lang="en-GB" dirty="0"/>
          </a:p>
        </p:txBody>
      </p:sp>
      <p:sp>
        <p:nvSpPr>
          <p:cNvPr id="3" name="Content Placeholder 2"/>
          <p:cNvSpPr>
            <a:spLocks noGrp="1"/>
          </p:cNvSpPr>
          <p:nvPr>
            <p:ph idx="1"/>
          </p:nvPr>
        </p:nvSpPr>
        <p:spPr/>
        <p:txBody>
          <a:bodyPr/>
          <a:lstStyle/>
          <a:p>
            <a:r>
              <a:rPr lang="en-GB" dirty="0" smtClean="0"/>
              <a:t>Research Data Manager at Loughborough since March 2015</a:t>
            </a:r>
          </a:p>
          <a:p>
            <a:r>
              <a:rPr lang="en-GB" dirty="0" smtClean="0"/>
              <a:t>Data Curation Officer at University of Exeter between October 2011 and February 2015</a:t>
            </a:r>
          </a:p>
          <a:p>
            <a:r>
              <a:rPr lang="en-GB" dirty="0" smtClean="0"/>
              <a:t>PhD Maritime History (Exeter) – 2008: “</a:t>
            </a:r>
            <a:r>
              <a:rPr lang="en-GB" dirty="0"/>
              <a:t>The Office of Ordnance and the arming of the Fleet in the French Revolutionary and Napoleonic Wars, 1793-1815</a:t>
            </a:r>
            <a:r>
              <a:rPr lang="en-GB" dirty="0" smtClean="0"/>
              <a:t>”</a:t>
            </a:r>
          </a:p>
          <a:p>
            <a:r>
              <a:rPr lang="en-GB" dirty="0" smtClean="0">
                <a:hlinkClick r:id="rId2"/>
              </a:rPr>
              <a:t>@</a:t>
            </a:r>
            <a:r>
              <a:rPr lang="en-GB" dirty="0" err="1" smtClean="0">
                <a:hlinkClick r:id="rId2"/>
              </a:rPr>
              <a:t>DrGarethCole</a:t>
            </a:r>
            <a:endParaRPr lang="en-GB" dirty="0" smtClean="0"/>
          </a:p>
          <a:p>
            <a:r>
              <a:rPr lang="en-GB"/>
              <a:t>ORCID: </a:t>
            </a:r>
            <a:r>
              <a:rPr lang="en-GB">
                <a:hlinkClick r:id="rId3"/>
              </a:rPr>
              <a:t>https</a:t>
            </a:r>
            <a:r>
              <a:rPr lang="en-GB">
                <a:hlinkClick r:id="rId3"/>
              </a:rPr>
              <a:t>://</a:t>
            </a:r>
            <a:r>
              <a:rPr lang="en-GB" smtClean="0">
                <a:hlinkClick r:id="rId3"/>
              </a:rPr>
              <a:t>orcid.org/0000-0001-7493-0137</a:t>
            </a:r>
            <a:endParaRPr lang="en-GB" dirty="0" smtClean="0"/>
          </a:p>
          <a:p>
            <a:endParaRPr lang="en-GB" dirty="0"/>
          </a:p>
        </p:txBody>
      </p:sp>
    </p:spTree>
    <p:extLst>
      <p:ext uri="{BB962C8B-B14F-4D97-AF65-F5344CB8AC3E}">
        <p14:creationId xmlns:p14="http://schemas.microsoft.com/office/powerpoint/2010/main" val="39614657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Our outstanding campus</a:t>
            </a:r>
            <a:endParaRPr lang="en-GB"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7855" b="7855"/>
          <a:stretch>
            <a:fillRect/>
          </a:stretch>
        </p:blipFill>
        <p:spPr/>
      </p:pic>
      <p:sp>
        <p:nvSpPr>
          <p:cNvPr id="4" name="Text Placeholder 3"/>
          <p:cNvSpPr>
            <a:spLocks noGrp="1"/>
          </p:cNvSpPr>
          <p:nvPr>
            <p:ph type="body" sz="half" idx="2"/>
          </p:nvPr>
        </p:nvSpPr>
        <p:spPr/>
        <p:txBody>
          <a:bodyPr>
            <a:normAutofit fontScale="92500" lnSpcReduction="10000"/>
          </a:bodyPr>
          <a:lstStyle/>
          <a:p>
            <a:r>
              <a:rPr lang="en-GB" dirty="0" smtClean="0"/>
              <a:t>Largest single site green campus in the UK</a:t>
            </a:r>
            <a:endParaRPr lang="en-GB" dirty="0"/>
          </a:p>
        </p:txBody>
      </p:sp>
    </p:spTree>
    <p:extLst>
      <p:ext uri="{BB962C8B-B14F-4D97-AF65-F5344CB8AC3E}">
        <p14:creationId xmlns:p14="http://schemas.microsoft.com/office/powerpoint/2010/main" val="10294748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is/are research data?</a:t>
            </a:r>
            <a:endParaRPr lang="en-GB" dirty="0"/>
          </a:p>
        </p:txBody>
      </p:sp>
      <p:sp>
        <p:nvSpPr>
          <p:cNvPr id="3" name="Content Placeholder 2"/>
          <p:cNvSpPr>
            <a:spLocks noGrp="1"/>
          </p:cNvSpPr>
          <p:nvPr>
            <p:ph idx="1"/>
          </p:nvPr>
        </p:nvSpPr>
        <p:spPr/>
        <p:txBody>
          <a:bodyPr>
            <a:normAutofit fontScale="77500" lnSpcReduction="20000"/>
          </a:bodyPr>
          <a:lstStyle/>
          <a:p>
            <a:r>
              <a:rPr lang="en-GB" b="1" dirty="0"/>
              <a:t>Research data </a:t>
            </a:r>
            <a:r>
              <a:rPr lang="en-GB" dirty="0"/>
              <a:t>are the evidence that underpins the answer to the research question, and can be used to validate findings regardless of its form (e.g. print, digital, or physical). These might be quantitative information or qualitative statements collected by researchers in the course of their work by experimentation, observation, modelling, interview or other methods, or information derived from existing evidence. Data may be raw or primary (e.g. direct from measurement or collection) or derived from primary data for subsequent analysis or interpretation (e.g. cleaned up or as an extract from a larger data set), or derived from existing sources where the rights may be held by others. Data may be defined as ‘relational’ or ‘functional’ components of research, thus signalling that their identification and value lies in whether and how researchers use them as evidence for claims</a:t>
            </a:r>
            <a:r>
              <a:rPr lang="en-GB" dirty="0" smtClean="0"/>
              <a:t>.</a:t>
            </a:r>
          </a:p>
          <a:p>
            <a:r>
              <a:rPr lang="en-GB" b="1" dirty="0"/>
              <a:t>They may include</a:t>
            </a:r>
            <a:r>
              <a:rPr lang="en-GB" dirty="0"/>
              <a:t>, for example, statistics, collections of digital images, sound recordings, transcripts of interviews, survey data and fieldwork observations with appropriate annotations, an interpretation, an artwork, archives, found objects, published texts or a manuscript. </a:t>
            </a:r>
          </a:p>
        </p:txBody>
      </p:sp>
    </p:spTree>
    <p:extLst>
      <p:ext uri="{BB962C8B-B14F-4D97-AF65-F5344CB8AC3E}">
        <p14:creationId xmlns:p14="http://schemas.microsoft.com/office/powerpoint/2010/main" val="28624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Management Plan / Technical Plan</a:t>
            </a:r>
            <a:endParaRPr lang="en-GB" dirty="0"/>
          </a:p>
        </p:txBody>
      </p:sp>
      <p:sp>
        <p:nvSpPr>
          <p:cNvPr id="3" name="Content Placeholder 2"/>
          <p:cNvSpPr>
            <a:spLocks noGrp="1"/>
          </p:cNvSpPr>
          <p:nvPr>
            <p:ph idx="1"/>
          </p:nvPr>
        </p:nvSpPr>
        <p:spPr/>
        <p:txBody>
          <a:bodyPr/>
          <a:lstStyle/>
          <a:p>
            <a:pPr marL="0" indent="0">
              <a:buNone/>
            </a:pPr>
            <a:r>
              <a:rPr lang="en-GB" dirty="0" smtClean="0"/>
              <a:t>“Plans </a:t>
            </a:r>
            <a:r>
              <a:rPr lang="en-GB" dirty="0"/>
              <a:t>typically state what data will be created and how, and outline the plans for sharing and preservation, noting what is appropriate given the nature of the data and any restrictions that may need to be </a:t>
            </a:r>
            <a:r>
              <a:rPr lang="en-GB" dirty="0" smtClean="0"/>
              <a:t>applied.”</a:t>
            </a:r>
            <a:endParaRPr lang="en-GB" dirty="0"/>
          </a:p>
        </p:txBody>
      </p:sp>
    </p:spTree>
    <p:extLst>
      <p:ext uri="{BB962C8B-B14F-4D97-AF65-F5344CB8AC3E}">
        <p14:creationId xmlns:p14="http://schemas.microsoft.com/office/powerpoint/2010/main" val="1236979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is data </a:t>
            </a:r>
            <a:r>
              <a:rPr lang="en-GB" smtClean="0"/>
              <a:t>management important?</a:t>
            </a:r>
            <a:endParaRPr lang="en-GB"/>
          </a:p>
        </p:txBody>
      </p:sp>
      <p:pic>
        <p:nvPicPr>
          <p:cNvPr id="4" name="YQNadL5t8hg"/>
          <p:cNvPicPr>
            <a:picLocks noGrp="1" noRot="1" noChangeAspect="1"/>
          </p:cNvPicPr>
          <p:nvPr>
            <p:ph idx="1"/>
            <a:videoFile r:link="rId1"/>
          </p:nvPr>
        </p:nvPicPr>
        <p:blipFill>
          <a:blip r:embed="rId3"/>
          <a:stretch>
            <a:fillRect/>
          </a:stretch>
        </p:blipFill>
        <p:spPr>
          <a:xfrm>
            <a:off x="2286000" y="1500188"/>
            <a:ext cx="4572000" cy="2571750"/>
          </a:xfrm>
          <a:prstGeom prst="rect">
            <a:avLst/>
          </a:prstGeom>
        </p:spPr>
      </p:pic>
    </p:spTree>
    <p:extLst>
      <p:ext uri="{BB962C8B-B14F-4D97-AF65-F5344CB8AC3E}">
        <p14:creationId xmlns:p14="http://schemas.microsoft.com/office/powerpoint/2010/main" val="25217525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have a plan 1</a:t>
            </a:r>
            <a:endParaRPr lang="en-GB" dirty="0"/>
          </a:p>
        </p:txBody>
      </p:sp>
      <p:sp>
        <p:nvSpPr>
          <p:cNvPr id="3" name="Content Placeholder 2"/>
          <p:cNvSpPr>
            <a:spLocks noGrp="1"/>
          </p:cNvSpPr>
          <p:nvPr>
            <p:ph idx="1"/>
          </p:nvPr>
        </p:nvSpPr>
        <p:spPr/>
        <p:txBody>
          <a:bodyPr/>
          <a:lstStyle/>
          <a:p>
            <a:r>
              <a:rPr lang="en-GB" dirty="0" smtClean="0"/>
              <a:t>Research efficiency</a:t>
            </a:r>
          </a:p>
          <a:p>
            <a:r>
              <a:rPr lang="en-GB" dirty="0" smtClean="0"/>
              <a:t>Aids collaboration and sharing</a:t>
            </a:r>
          </a:p>
          <a:p>
            <a:r>
              <a:rPr lang="en-GB" dirty="0" smtClean="0"/>
              <a:t>Try to anticipate problems before they arise</a:t>
            </a:r>
          </a:p>
          <a:p>
            <a:endParaRPr lang="en-GB" dirty="0"/>
          </a:p>
        </p:txBody>
      </p:sp>
    </p:spTree>
    <p:extLst>
      <p:ext uri="{BB962C8B-B14F-4D97-AF65-F5344CB8AC3E}">
        <p14:creationId xmlns:p14="http://schemas.microsoft.com/office/powerpoint/2010/main" val="4039855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have a plan 2</a:t>
            </a:r>
            <a:endParaRPr lang="en-GB" dirty="0"/>
          </a:p>
        </p:txBody>
      </p:sp>
      <p:sp>
        <p:nvSpPr>
          <p:cNvPr id="3" name="Content Placeholder 2"/>
          <p:cNvSpPr>
            <a:spLocks noGrp="1"/>
          </p:cNvSpPr>
          <p:nvPr>
            <p:ph idx="1"/>
          </p:nvPr>
        </p:nvSpPr>
        <p:spPr/>
        <p:txBody>
          <a:bodyPr/>
          <a:lstStyle/>
          <a:p>
            <a:r>
              <a:rPr lang="en-GB" dirty="0"/>
              <a:t>You have an “Intellectual Plan” why not a “Technical Plan”?</a:t>
            </a:r>
          </a:p>
          <a:p>
            <a:r>
              <a:rPr lang="en-GB" dirty="0"/>
              <a:t>Ensure you have permission to do everything you want to do</a:t>
            </a:r>
          </a:p>
          <a:p>
            <a:r>
              <a:rPr lang="en-GB" dirty="0"/>
              <a:t>Ensure you have enough resource to do everything you want to do</a:t>
            </a:r>
          </a:p>
          <a:p>
            <a:r>
              <a:rPr lang="en-GB" dirty="0"/>
              <a:t>Plans should be dynamic – your research changes, technologies/solutions </a:t>
            </a:r>
            <a:r>
              <a:rPr lang="en-GB" dirty="0" smtClean="0"/>
              <a:t>change</a:t>
            </a:r>
            <a:endParaRPr lang="en-GB" dirty="0"/>
          </a:p>
        </p:txBody>
      </p:sp>
    </p:spTree>
    <p:extLst>
      <p:ext uri="{BB962C8B-B14F-4D97-AF65-F5344CB8AC3E}">
        <p14:creationId xmlns:p14="http://schemas.microsoft.com/office/powerpoint/2010/main" val="1817796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sticks…</a:t>
            </a:r>
            <a:endParaRPr lang="en-GB" dirty="0"/>
          </a:p>
        </p:txBody>
      </p:sp>
      <p:sp>
        <p:nvSpPr>
          <p:cNvPr id="3" name="Content Placeholder 2"/>
          <p:cNvSpPr>
            <a:spLocks noGrp="1"/>
          </p:cNvSpPr>
          <p:nvPr>
            <p:ph idx="1"/>
          </p:nvPr>
        </p:nvSpPr>
        <p:spPr/>
        <p:txBody>
          <a:bodyPr/>
          <a:lstStyle/>
          <a:p>
            <a:r>
              <a:rPr lang="en-GB" dirty="0" smtClean="0"/>
              <a:t>Funder requirements</a:t>
            </a:r>
          </a:p>
          <a:p>
            <a:pPr lvl="1"/>
            <a:r>
              <a:rPr lang="en-GB" dirty="0" smtClean="0"/>
              <a:t>As part of grant application</a:t>
            </a:r>
          </a:p>
          <a:p>
            <a:pPr lvl="1"/>
            <a:r>
              <a:rPr lang="en-GB" dirty="0" smtClean="0"/>
              <a:t>Once grant has been approved</a:t>
            </a:r>
          </a:p>
          <a:p>
            <a:pPr lvl="1"/>
            <a:r>
              <a:rPr lang="en-GB" dirty="0" smtClean="0"/>
              <a:t>Different funders have different requirements</a:t>
            </a:r>
          </a:p>
          <a:p>
            <a:r>
              <a:rPr lang="en-GB" dirty="0" smtClean="0"/>
              <a:t>Publisher requirements</a:t>
            </a:r>
            <a:endParaRPr lang="en-GB" dirty="0"/>
          </a:p>
        </p:txBody>
      </p:sp>
    </p:spTree>
    <p:extLst>
      <p:ext uri="{BB962C8B-B14F-4D97-AF65-F5344CB8AC3E}">
        <p14:creationId xmlns:p14="http://schemas.microsoft.com/office/powerpoint/2010/main" val="5654430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Areas to think about in a plan 1</a:t>
            </a:r>
            <a:endParaRPr lang="en-GB" dirty="0"/>
          </a:p>
        </p:txBody>
      </p:sp>
      <p:sp>
        <p:nvSpPr>
          <p:cNvPr id="3" name="Content Placeholder 2"/>
          <p:cNvSpPr>
            <a:spLocks noGrp="1"/>
          </p:cNvSpPr>
          <p:nvPr>
            <p:ph idx="1"/>
          </p:nvPr>
        </p:nvSpPr>
        <p:spPr/>
        <p:txBody>
          <a:bodyPr>
            <a:normAutofit/>
          </a:bodyPr>
          <a:lstStyle/>
          <a:p>
            <a:r>
              <a:rPr lang="en-GB" dirty="0" smtClean="0"/>
              <a:t>Use of existing data</a:t>
            </a:r>
          </a:p>
          <a:p>
            <a:pPr lvl="1"/>
            <a:r>
              <a:rPr lang="en-GB" dirty="0" smtClean="0"/>
              <a:t>“Do I need to create/collect new data?”</a:t>
            </a:r>
          </a:p>
          <a:p>
            <a:r>
              <a:rPr lang="en-GB" dirty="0" smtClean="0"/>
              <a:t>Storage</a:t>
            </a:r>
          </a:p>
          <a:p>
            <a:r>
              <a:rPr lang="en-GB" dirty="0" smtClean="0"/>
              <a:t>Backup</a:t>
            </a:r>
          </a:p>
          <a:p>
            <a:r>
              <a:rPr lang="en-GB" dirty="0" smtClean="0"/>
              <a:t>Ethics, legal, and licences</a:t>
            </a:r>
          </a:p>
        </p:txBody>
      </p:sp>
    </p:spTree>
    <p:extLst>
      <p:ext uri="{BB962C8B-B14F-4D97-AF65-F5344CB8AC3E}">
        <p14:creationId xmlns:p14="http://schemas.microsoft.com/office/powerpoint/2010/main" val="1988000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657</TotalTime>
  <Words>975</Words>
  <Application>Microsoft Office PowerPoint</Application>
  <PresentationFormat>On-screen Show (16:9)</PresentationFormat>
  <Paragraphs>141</Paragraphs>
  <Slides>20</Slides>
  <Notes>4</Notes>
  <HiddenSlides>0</HiddenSlides>
  <MMClips>1</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Default Theme</vt:lpstr>
      <vt:lpstr>Data Management as Part of a Research Workflow</vt:lpstr>
      <vt:lpstr>Who am I?</vt:lpstr>
      <vt:lpstr>What is/are research data?</vt:lpstr>
      <vt:lpstr>Data Management Plan / Technical Plan</vt:lpstr>
      <vt:lpstr>Why is data management important?</vt:lpstr>
      <vt:lpstr>Why have a plan 1</vt:lpstr>
      <vt:lpstr>Why have a plan 2</vt:lpstr>
      <vt:lpstr>The sticks…</vt:lpstr>
      <vt:lpstr>Areas to think about in a plan 1</vt:lpstr>
      <vt:lpstr>Areas to think about in a plan 2</vt:lpstr>
      <vt:lpstr>General hints and tips</vt:lpstr>
      <vt:lpstr>Tools and support available</vt:lpstr>
      <vt:lpstr>Write your own DMP</vt:lpstr>
      <vt:lpstr>Knowing the Vocabulary – Data Management &amp; Grant Capture</vt:lpstr>
      <vt:lpstr>Define the followings terms and phrases</vt:lpstr>
      <vt:lpstr>Funder requirements</vt:lpstr>
      <vt:lpstr>Main UK funder requirements</vt:lpstr>
      <vt:lpstr>Publisher requirements</vt:lpstr>
      <vt:lpstr>Funder pages with requirements</vt:lpstr>
      <vt:lpstr>Our outstanding campus</vt:lpstr>
    </vt:vector>
  </TitlesOfParts>
  <Company>Loughborough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Walters</dc:creator>
  <cp:lastModifiedBy>Staff/Research Student</cp:lastModifiedBy>
  <cp:revision>53</cp:revision>
  <dcterms:created xsi:type="dcterms:W3CDTF">2015-08-21T07:21:37Z</dcterms:created>
  <dcterms:modified xsi:type="dcterms:W3CDTF">2016-09-05T07:52:49Z</dcterms:modified>
</cp:coreProperties>
</file>